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6"/>
  </p:notesMasterIdLst>
  <p:sldIdLst>
    <p:sldId id="258" r:id="rId3"/>
    <p:sldId id="294" r:id="rId4"/>
    <p:sldId id="301" r:id="rId5"/>
    <p:sldId id="300" r:id="rId6"/>
    <p:sldId id="305" r:id="rId7"/>
    <p:sldId id="302" r:id="rId8"/>
    <p:sldId id="270" r:id="rId9"/>
    <p:sldId id="271" r:id="rId10"/>
    <p:sldId id="272" r:id="rId11"/>
    <p:sldId id="306" r:id="rId12"/>
    <p:sldId id="307" r:id="rId13"/>
    <p:sldId id="303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6" autoAdjust="0"/>
  </p:normalViewPr>
  <p:slideViewPr>
    <p:cSldViewPr>
      <p:cViewPr varScale="1">
        <p:scale>
          <a:sx n="72" d="100"/>
          <a:sy n="72" d="100"/>
        </p:scale>
        <p:origin x="8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1921-E01C-4EB9-8A1D-65BD76B4574A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136CF-49B1-4675-99DD-E9A301D52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5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136CF-49B1-4675-99DD-E9A301D52A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09B9B-8CD7-4612-9DAF-BB273B303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0BCDA-44A4-41BB-8565-D9677ECA6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9663-437A-4A31-BC69-6A273F3AA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57158" y="5429264"/>
            <a:ext cx="321471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14282" y="6143644"/>
            <a:ext cx="3143272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6072207"/>
            <a:ext cx="3006406" cy="799914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104264" y="4961900"/>
            <a:ext cx="785793" cy="30064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500166" y="142852"/>
            <a:ext cx="6858048" cy="357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1600" baseline="0">
                <a:solidFill>
                  <a:srgbClr val="0070C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КГБУЗ «Красноярский краевой госпиталь для ветеранов войн»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4413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928662" y="1000108"/>
            <a:ext cx="78581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57158" y="5429264"/>
            <a:ext cx="321471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14282" y="6143644"/>
            <a:ext cx="3143272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6072207"/>
            <a:ext cx="3006406" cy="799914"/>
          </a:xfrm>
          <a:prstGeom prst="rtTriangle">
            <a:avLst/>
          </a:prstGeom>
          <a:blipFill>
            <a:blip r:embed="rId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104264" y="4961900"/>
            <a:ext cx="785793" cy="30064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4413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1" r:id="rId5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1500174"/>
            <a:ext cx="8382000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Порядок направления пациентов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госпиталь (консультацию, госпитализацию)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Актуальные вопросы направления пациентов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гериатрического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профиля в КГБУЗ "Красноярский краевой госпиталь для ветеранов войн".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Дефекты направления МО,  пути решения.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67000" y="4293096"/>
            <a:ext cx="64770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Заведующая поликлиническим отделением 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Реброва Алина Фаридовна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B1FE25-456E-4BE7-A108-B74380558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728983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9D194-FAA0-4D5F-8BD4-A6E6BF385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512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2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6D4F12-3432-42CF-A5F0-DABE1261B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5"/>
            <a:ext cx="4355976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FD68E-C203-4F23-B0C5-FA600260F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6" y="18796"/>
            <a:ext cx="4770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7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61946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Поликлиника находится по адресу: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71546"/>
            <a:ext cx="7772400" cy="5500726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660062,г.Красноярск,ул.Вильского,д. 11</a:t>
            </a:r>
          </a:p>
          <a:p>
            <a:pPr marL="109728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1 этаж</a:t>
            </a:r>
          </a:p>
          <a:p>
            <a:pPr marL="109728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Проезд автобусами 43,53,49,38,21,26,88 до остановки                           «Госпиталь ветеранов ВОВ»</a:t>
            </a:r>
          </a:p>
          <a:p>
            <a:pPr marL="109728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Часы работы поликлиники:</a:t>
            </a:r>
          </a:p>
          <a:p>
            <a:pPr marL="109728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Понедельник-пятница с 8-00 до 15-48</a:t>
            </a:r>
          </a:p>
          <a:p>
            <a:pPr marL="109728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Регистратура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 7-30 до 15-42</a:t>
            </a:r>
          </a:p>
          <a:p>
            <a:pPr marL="109728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8 (391)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247-78-46</a:t>
            </a:r>
          </a:p>
          <a:p>
            <a:pPr marL="109728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Заведующая поликлиникой Реброва Алина Фаридовна</a:t>
            </a:r>
          </a:p>
          <a:p>
            <a:pPr marL="109728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Тел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8 (391)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247-77-96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всем вопросам госпитализации,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Медицинский персонал может обращаться по телефону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(391)2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47-78-30</a:t>
            </a:r>
          </a:p>
          <a:p>
            <a:pPr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Заведующая приемным отделением госпиталя Лалетина Елена Николаевна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643182"/>
            <a:ext cx="8001000" cy="2793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     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министерства здравоохранения Красноярского края от  г № 887 – 20.08.2020 орг.  Об организации оказания медицинской помощи в КГБУЗ «Красноярский краевой госпиталь для ветеранов войн»</a:t>
            </a:r>
          </a:p>
          <a:p>
            <a:pPr>
              <a:lnSpc>
                <a:spcPct val="120000"/>
              </a:lnSpc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AutoNum type="arabicPeriod"/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   Внутренний порядок  рассмотрения направлений от  МО  от 16.06.2014г.</a:t>
            </a:r>
          </a:p>
          <a:p>
            <a:pPr marL="457200" indent="-457200">
              <a:lnSpc>
                <a:spcPct val="120000"/>
              </a:lnSpc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714356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Документы, регламентирующие  направления пациентов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госпиталь (на консультацию, на госпитализацию) а также работу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запросами, оформленными по электронной почте на плановую госпитализацию в ККГВВ</a:t>
            </a:r>
          </a:p>
        </p:txBody>
      </p:sp>
    </p:spTree>
    <p:extLst>
      <p:ext uri="{BB962C8B-B14F-4D97-AF65-F5344CB8AC3E}">
        <p14:creationId xmlns:p14="http://schemas.microsoft.com/office/powerpoint/2010/main" val="208528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728" indent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в поликлинике ведется по 11 специальностям: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328592"/>
          </a:xfrm>
        </p:spPr>
        <p:txBody>
          <a:bodyPr/>
          <a:lstStyle/>
          <a:p>
            <a:pPr marL="109728" indent="0"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Терапия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Хирургия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Урология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Неврология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Офтальмология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Оториноларингология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Эндокринология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Гинекология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Психиатрия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Стоматология</a:t>
            </a:r>
          </a:p>
          <a:p>
            <a:pPr marL="109728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Гериатрия</a:t>
            </a:r>
          </a:p>
          <a:p>
            <a:pPr marL="109728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72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480720" cy="114300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</a:rPr>
              <a:t> 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Запись пациентов к специалистам    консультативной поликлиники осуществляется при наличии документов: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71678"/>
            <a:ext cx="8136904" cy="3714776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1.Направления на консультацию или госпитализацию из территориальных медицинских учреждений ( форма 057\у-04)(при личном обращении в регистратуру госпиталя или  по многоканальному  телефону)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Регистратура: 8 (391) 247-78-46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2.Маршрутный лист  (удаленная запись из медицинских учреждений города и края, удаленная регистратура</a:t>
            </a:r>
            <a:r>
              <a:rPr lang="ru-RU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899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500042"/>
            <a:ext cx="69531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Гериатрическая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помощь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(консультативная и стационарная)</a:t>
            </a: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На консультативный прием к гериатру может направить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Участковый терапевт территориальной поликлиники  , при отсутствии гериатра в штате поликлинике (по краю 20 гериатров)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Гериатр:</a:t>
            </a: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-для коррекции лечебно-профилактических рекомендаций, выданных гериатром территориальных поликлиник </a:t>
            </a:r>
          </a:p>
          <a:p>
            <a:pPr marL="342900" indent="-34290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коррекции лечебно-профилактических рекомендаций, выданных из стационара лечение с диагнозом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 54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госпитализацию на гериатрическую койку направляет гериатр</a:t>
            </a: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pPr algn="ctr"/>
            <a:r>
              <a:rPr lang="ru-RU" sz="2000" dirty="0"/>
              <a:t>         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должно отражать: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6552728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1.Диагноз (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основной, осложнения, конкурирующий, сопутствующий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2.Цель консультации или  госпитализации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3.Клиническую динамику заболевания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4.Объем и эффективность проводимой терапии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5.Сроки ВН ( при наличие открытого ЭЛН)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6.Результаты проведенных обследований:</a:t>
            </a:r>
          </a:p>
          <a:p>
            <a:pPr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Для терапевтического профиля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ФЛГ, ЭКГ, развернутый анализ крови, биохимический анализ крови (мочевина, креатинин,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биллирубин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его фракции, АЛТ, АСТ, глюкоза, холестерин),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RW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Для хирургического профиля при направление на оперативное лечения: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ФЛГ, ЭКГ, развернутый анализ крови, биохимический анализ крови (мочевина, креатинин, билирубин и его фракции, АЛТ, АСТ, глюкоза, холестерин),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,ВИЧ, гепатит С и В, коагулограмма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7. Выписные эпикризы из  МО, при наличии онкозаболевания заключение онколога.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8.Направление должно быть датировано, заверено штампом медицинского учреждения, личной печатью  и подписью врача, заполнившего направление, подписью заведующего отделением.</a:t>
            </a:r>
          </a:p>
        </p:txBody>
      </p:sp>
    </p:spTree>
    <p:extLst>
      <p:ext uri="{BB962C8B-B14F-4D97-AF65-F5344CB8AC3E}">
        <p14:creationId xmlns:p14="http://schemas.microsoft.com/office/powerpoint/2010/main" val="46121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333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800"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8072494" cy="631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9700" algn="ctr">
              <a:lnSpc>
                <a:spcPct val="105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направлению    должны быть прикреплены результаты: </a:t>
            </a:r>
          </a:p>
          <a:p>
            <a:pPr indent="139700">
              <a:lnSpc>
                <a:spcPct val="10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ФЛГ , давностью не более 3 месяцев ( с учетом эпидемиологической обстановки)</a:t>
            </a:r>
          </a:p>
          <a:p>
            <a:pPr indent="139700">
              <a:lnSpc>
                <a:spcPct val="105000"/>
              </a:lnSpc>
              <a:buFont typeface="Wingdings" pitchFamily="2" charset="2"/>
              <a:buChar char="v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ЭКГ , давностью не более 14 дней</a:t>
            </a:r>
          </a:p>
          <a:p>
            <a:pPr marL="285750" indent="-285750">
              <a:lnSpc>
                <a:spcPct val="105000"/>
              </a:lnSpc>
              <a:buFont typeface="Wingdings" pitchFamily="2" charset="2"/>
              <a:buChar char="v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РАК, давностью не более 14 дней</a:t>
            </a:r>
          </a:p>
          <a:p>
            <a:pPr marL="285750" indent="-285750">
              <a:lnSpc>
                <a:spcPct val="105000"/>
              </a:lnSpc>
              <a:buFont typeface="Wingdings" pitchFamily="2" charset="2"/>
              <a:buChar char="v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ОАМ, давностью не более 14 дней</a:t>
            </a:r>
          </a:p>
          <a:p>
            <a:pPr marL="285750" indent="-285750">
              <a:lnSpc>
                <a:spcPct val="105000"/>
              </a:lnSpc>
              <a:buFont typeface="Wingdings" pitchFamily="2" charset="2"/>
              <a:buChar char="v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Б/х анализ крови: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билирубин, липидный спектр, общий белок, мочевина, креатинин  давностью не более 14 дней     </a:t>
            </a:r>
          </a:p>
          <a:p>
            <a:pPr marL="285750" indent="-285750">
              <a:lnSpc>
                <a:spcPct val="105000"/>
              </a:lnSpc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RW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сроком не более 1 месяц </a:t>
            </a:r>
          </a:p>
          <a:p>
            <a:pPr marL="285750" indent="-285750">
              <a:lnSpc>
                <a:spcPct val="105000"/>
              </a:lnSpc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Гепатит В и С, ВИЧ сроком не более 3 месяцев                             </a:t>
            </a:r>
          </a:p>
          <a:p>
            <a:pPr indent="139700">
              <a:lnSpc>
                <a:spcPct val="105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0"/>
            <a:ext cx="8001056" cy="722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9700" algn="ctr">
              <a:lnSpc>
                <a:spcPct val="105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Направление на госпитализацию в отделения хирургического профиля( хирургия, урология)  должен содержать результаты обязательно: </a:t>
            </a:r>
          </a:p>
          <a:p>
            <a:pPr algn="ctr">
              <a:lnSpc>
                <a:spcPct val="120000"/>
              </a:lnSpc>
              <a:tabLst>
                <a:tab pos="180975" algn="l"/>
              </a:tabLst>
              <a:defRPr/>
            </a:pPr>
            <a:endParaRPr lang="ru-RU" sz="20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tabLst>
                <a:tab pos="180975" algn="l"/>
              </a:tabLs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1.УЗИ органов брюшной полости (для хирургического отделения) </a:t>
            </a:r>
          </a:p>
          <a:p>
            <a:pPr algn="just">
              <a:lnSpc>
                <a:spcPct val="120000"/>
              </a:lnSpc>
              <a:tabLst>
                <a:tab pos="180975" algn="l"/>
              </a:tabLs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ТРУЗИ ( для урологического отделения)</a:t>
            </a:r>
          </a:p>
          <a:p>
            <a:pPr algn="just">
              <a:lnSpc>
                <a:spcPct val="120000"/>
              </a:lnSpc>
              <a:tabLst>
                <a:tab pos="180975" algn="l"/>
              </a:tabLs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ФГС</a:t>
            </a:r>
          </a:p>
          <a:p>
            <a:pPr algn="just">
              <a:lnSpc>
                <a:spcPct val="120000"/>
              </a:lnSpc>
              <a:tabLst>
                <a:tab pos="180975" algn="l"/>
              </a:tabLs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Коагулограмма : ПТВ, ПТИ фибриноген, </a:t>
            </a:r>
          </a:p>
          <a:p>
            <a:pPr algn="just">
              <a:lnSpc>
                <a:spcPct val="120000"/>
              </a:lnSpc>
              <a:tabLst>
                <a:tab pos="180975" algn="l"/>
              </a:tabLs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Результаты анализов маркеров гепатитов В,С, RW.</a:t>
            </a:r>
          </a:p>
          <a:p>
            <a:pPr algn="just">
              <a:lnSpc>
                <a:spcPct val="120000"/>
              </a:lnSpc>
              <a:tabLst>
                <a:tab pos="180975" algn="l"/>
              </a:tabLs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tabLst>
                <a:tab pos="180975" algn="l"/>
              </a:tabLs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оперативное вмешательство грыжесечение: грыжи передней брюшной стенки, грыжи пищеводного отверстия диафрагмы (пациент на момент госпитализации должен иметь при себе бандаж послеоперационный, 2 эластичных бинта).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2863"/>
            <a:ext cx="7772400" cy="1600187"/>
          </a:xfrm>
        </p:spPr>
        <p:txBody>
          <a:bodyPr/>
          <a:lstStyle/>
          <a:p>
            <a:pPr algn="ctr" defTabSz="938213">
              <a:defRPr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Медицинские противопоказания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направления граждан в краевое государственное бюджетное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 здравоохранения «Красноярский краевой госпиталь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ветеранов войн» для получения стационарной медицинской помощи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7848600" cy="5214974"/>
          </a:xfrm>
        </p:spPr>
        <p:txBody>
          <a:bodyPr/>
          <a:lstStyle/>
          <a:p>
            <a:pPr algn="l">
              <a:defRPr/>
            </a:pPr>
            <a:r>
              <a:rPr lang="ru-RU" sz="1800" dirty="0">
                <a:latin typeface="Calibri" pitchFamily="34" charset="0"/>
              </a:rPr>
              <a:t>1.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Все виды деменции с грубым снижением интеллекта (ориентирования в пространстве и времени, понимания, памяти), утратой способности к самообслуживанию.</a:t>
            </a:r>
          </a:p>
          <a:p>
            <a:pPr algn="l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2.Психические расстройства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психотического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уровня, сопровождающиеся бредовыми состояниями, галлюцинаторными расстройствами, психомоторными возбуждениями, маниакальными состояниями.</a:t>
            </a:r>
          </a:p>
          <a:p>
            <a:pPr algn="l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Острые инфекционные заболевания, требующие госпитализации в специализированный стационар, либо имеющие высокую степень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контагиозности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Онкологические заболевания  с метастазированием.</a:t>
            </a:r>
          </a:p>
          <a:p>
            <a:pPr algn="l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 Хронический алкоголизм, наркомания, активная фаза.</a:t>
            </a:r>
          </a:p>
          <a:p>
            <a:pPr algn="l">
              <a:defRPr/>
            </a:pPr>
            <a:endParaRPr lang="ru-RU" sz="1800" dirty="0">
              <a:latin typeface="Calibri" pitchFamily="34" charset="0"/>
            </a:endParaRPr>
          </a:p>
          <a:p>
            <a:pPr algn="l">
              <a:defRPr/>
            </a:pPr>
            <a:endParaRPr lang="ru-RU" sz="1800" dirty="0">
              <a:latin typeface="Calibri" pitchFamily="34" charset="0"/>
            </a:endParaRPr>
          </a:p>
          <a:p>
            <a:pPr algn="l">
              <a:defRPr/>
            </a:pPr>
            <a:endParaRPr lang="ru-RU" sz="18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4313" y="214313"/>
            <a:ext cx="8715375" cy="6286500"/>
          </a:xfrm>
          <a:prstGeom prst="rect">
            <a:avLst/>
          </a:prstGeom>
          <a:noFill/>
          <a:ln w="9525" cap="flat" cmpd="sng" algn="ctr">
            <a:solidFill>
              <a:srgbClr val="FFC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778</TotalTime>
  <Words>807</Words>
  <Application>Microsoft Office PowerPoint</Application>
  <PresentationFormat>Экран (4:3)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Презентация1</vt:lpstr>
      <vt:lpstr>1_Презентация1</vt:lpstr>
      <vt:lpstr>Презентация PowerPoint</vt:lpstr>
      <vt:lpstr>Презентация PowerPoint</vt:lpstr>
      <vt:lpstr>Прием в поликлинике ведется по 11 специальностям:</vt:lpstr>
      <vt:lpstr>  Запись пациентов к специалистам    консультативной поликлиники осуществляется при наличии документов:  </vt:lpstr>
      <vt:lpstr>Презентация PowerPoint</vt:lpstr>
      <vt:lpstr>            Направление должно отражать:</vt:lpstr>
      <vt:lpstr>Презентация PowerPoint</vt:lpstr>
      <vt:lpstr>Презентация PowerPoint</vt:lpstr>
      <vt:lpstr>Медицинские противопоказания для направления граждан в краевое государственное бюджетное учреждение здравоохранения «Красноярский краевой госпиталь для ветеранов войн» для получения стационарной медицинской помощи</vt:lpstr>
      <vt:lpstr>Презентация PowerPoint</vt:lpstr>
      <vt:lpstr>Презентация PowerPoint</vt:lpstr>
      <vt:lpstr>Поликлиника находится по адресу: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Лисёночек</dc:creator>
  <cp:lastModifiedBy>Реброва Алина Фаридовна</cp:lastModifiedBy>
  <cp:revision>274</cp:revision>
  <dcterms:created xsi:type="dcterms:W3CDTF">2016-09-01T05:49:41Z</dcterms:created>
  <dcterms:modified xsi:type="dcterms:W3CDTF">2022-04-18T04:58:17Z</dcterms:modified>
</cp:coreProperties>
</file>